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8" r:id="rId4"/>
    <p:sldId id="261" r:id="rId5"/>
    <p:sldId id="27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6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0E6B"/>
    <a:srgbClr val="0E7152"/>
    <a:srgbClr val="0E6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10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82201-2C02-4D23-B38B-453312BF7181}" type="doc">
      <dgm:prSet loTypeId="urn:microsoft.com/office/officeart/2005/8/layout/defaul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MX"/>
        </a:p>
      </dgm:t>
    </dgm:pt>
    <dgm:pt modelId="{48D3B193-B6F6-4A20-9A4D-49D30020D255}">
      <dgm:prSet phldrT="[Texto]" custT="1"/>
      <dgm:spPr/>
      <dgm:t>
        <a:bodyPr/>
        <a:lstStyle/>
        <a:p>
          <a:r>
            <a:rPr lang="es-MX" sz="2400" dirty="0" smtClean="0"/>
            <a:t>Transparencia inteligente</a:t>
          </a:r>
          <a:endParaRPr lang="es-MX" sz="2400" dirty="0"/>
        </a:p>
      </dgm:t>
    </dgm:pt>
    <dgm:pt modelId="{E46ABB31-A5D9-4539-A8F3-44768C158A5F}" type="parTrans" cxnId="{57EFFBB3-5A72-4EAD-907F-2B7DADCF9C84}">
      <dgm:prSet/>
      <dgm:spPr/>
      <dgm:t>
        <a:bodyPr/>
        <a:lstStyle/>
        <a:p>
          <a:endParaRPr lang="es-MX" sz="2400"/>
        </a:p>
      </dgm:t>
    </dgm:pt>
    <dgm:pt modelId="{1F19783D-DCC4-448F-94C8-0A6937D4A98F}" type="sibTrans" cxnId="{57EFFBB3-5A72-4EAD-907F-2B7DADCF9C84}">
      <dgm:prSet/>
      <dgm:spPr/>
      <dgm:t>
        <a:bodyPr/>
        <a:lstStyle/>
        <a:p>
          <a:endParaRPr lang="es-MX" sz="2400"/>
        </a:p>
      </dgm:t>
    </dgm:pt>
    <dgm:pt modelId="{4347AE4C-D66F-408B-979C-0CE4B98CE2F9}">
      <dgm:prSet phldrT="[Texto]" custT="1"/>
      <dgm:spPr/>
      <dgm:t>
        <a:bodyPr/>
        <a:lstStyle/>
        <a:p>
          <a:r>
            <a:rPr lang="es-MX" sz="2400" dirty="0" smtClean="0"/>
            <a:t>Rendición de cuentas</a:t>
          </a:r>
          <a:endParaRPr lang="es-MX" sz="2400" dirty="0"/>
        </a:p>
      </dgm:t>
    </dgm:pt>
    <dgm:pt modelId="{12699E09-E33A-4059-B769-D957AEC58ABA}" type="parTrans" cxnId="{D3A1CF76-3B78-4E7B-9F75-C847C0515679}">
      <dgm:prSet/>
      <dgm:spPr/>
      <dgm:t>
        <a:bodyPr/>
        <a:lstStyle/>
        <a:p>
          <a:endParaRPr lang="es-MX" sz="2400"/>
        </a:p>
      </dgm:t>
    </dgm:pt>
    <dgm:pt modelId="{6FD4D84F-CEBB-4410-83AA-9B1837D22E25}" type="sibTrans" cxnId="{D3A1CF76-3B78-4E7B-9F75-C847C0515679}">
      <dgm:prSet/>
      <dgm:spPr/>
      <dgm:t>
        <a:bodyPr/>
        <a:lstStyle/>
        <a:p>
          <a:endParaRPr lang="es-MX" sz="2400"/>
        </a:p>
      </dgm:t>
    </dgm:pt>
    <dgm:pt modelId="{3645C14A-6A3E-49F2-819E-137D748A73E2}">
      <dgm:prSet phldrT="[Texto]" custT="1"/>
      <dgm:spPr/>
      <dgm:t>
        <a:bodyPr/>
        <a:lstStyle/>
        <a:p>
          <a:r>
            <a:rPr lang="es-MX" sz="2400" dirty="0" smtClean="0"/>
            <a:t>Participación ciudadana efectiva</a:t>
          </a:r>
          <a:endParaRPr lang="es-MX" sz="2400" dirty="0"/>
        </a:p>
      </dgm:t>
    </dgm:pt>
    <dgm:pt modelId="{B1356AE1-63A4-4536-A767-E98BBB8E2650}" type="parTrans" cxnId="{A5DE6BAD-9BEA-4C5D-92AD-F4F21D3F21DE}">
      <dgm:prSet/>
      <dgm:spPr/>
      <dgm:t>
        <a:bodyPr/>
        <a:lstStyle/>
        <a:p>
          <a:endParaRPr lang="es-MX" sz="2400"/>
        </a:p>
      </dgm:t>
    </dgm:pt>
    <dgm:pt modelId="{630F0A34-483B-4BA1-AC9E-9C36DC4C87CC}" type="sibTrans" cxnId="{A5DE6BAD-9BEA-4C5D-92AD-F4F21D3F21DE}">
      <dgm:prSet/>
      <dgm:spPr/>
      <dgm:t>
        <a:bodyPr/>
        <a:lstStyle/>
        <a:p>
          <a:endParaRPr lang="es-MX" sz="2400"/>
        </a:p>
      </dgm:t>
    </dgm:pt>
    <dgm:pt modelId="{B44B5E78-9E81-45A9-BBD0-72B7A1DBAB83}">
      <dgm:prSet phldrT="[Texto]" custT="1"/>
      <dgm:spPr/>
      <dgm:t>
        <a:bodyPr/>
        <a:lstStyle/>
        <a:p>
          <a:r>
            <a:rPr lang="es-MX" sz="2400" dirty="0" smtClean="0"/>
            <a:t>Colaboración y </a:t>
          </a:r>
          <a:r>
            <a:rPr lang="es-MX" sz="2400" dirty="0" err="1" smtClean="0"/>
            <a:t>co</a:t>
          </a:r>
          <a:r>
            <a:rPr lang="es-MX" sz="2400" dirty="0" smtClean="0"/>
            <a:t> creación gubernamental</a:t>
          </a:r>
          <a:endParaRPr lang="es-MX" sz="2400" dirty="0"/>
        </a:p>
      </dgm:t>
    </dgm:pt>
    <dgm:pt modelId="{6A709687-7C86-4BAD-9A48-78279607A4F3}" type="parTrans" cxnId="{D9662D1C-8CA0-4527-A437-17293C987A92}">
      <dgm:prSet/>
      <dgm:spPr/>
      <dgm:t>
        <a:bodyPr/>
        <a:lstStyle/>
        <a:p>
          <a:endParaRPr lang="es-MX" sz="2400"/>
        </a:p>
      </dgm:t>
    </dgm:pt>
    <dgm:pt modelId="{104B5EE8-9E10-4E9B-ACB9-6204A4DDAE35}" type="sibTrans" cxnId="{D9662D1C-8CA0-4527-A437-17293C987A92}">
      <dgm:prSet/>
      <dgm:spPr/>
      <dgm:t>
        <a:bodyPr/>
        <a:lstStyle/>
        <a:p>
          <a:endParaRPr lang="es-MX" sz="2400"/>
        </a:p>
      </dgm:t>
    </dgm:pt>
    <dgm:pt modelId="{EB294539-0A20-4DAD-985D-0A63F3B41D72}" type="pres">
      <dgm:prSet presAssocID="{4E982201-2C02-4D23-B38B-453312BF7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5ED2C30-0DC7-423C-83CD-DC961134764B}" type="pres">
      <dgm:prSet presAssocID="{48D3B193-B6F6-4A20-9A4D-49D30020D255}" presName="node" presStyleLbl="node1" presStyleIdx="0" presStyleCnt="4" custLinFactNeighborX="6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644F4A-4996-49F0-A236-718ABE12F1B7}" type="pres">
      <dgm:prSet presAssocID="{1F19783D-DCC4-448F-94C8-0A6937D4A98F}" presName="sibTrans" presStyleCnt="0"/>
      <dgm:spPr/>
      <dgm:t>
        <a:bodyPr/>
        <a:lstStyle/>
        <a:p>
          <a:endParaRPr lang="es-MX"/>
        </a:p>
      </dgm:t>
    </dgm:pt>
    <dgm:pt modelId="{E21D5BFA-B420-4EBE-949D-19C0409A0094}" type="pres">
      <dgm:prSet presAssocID="{4347AE4C-D66F-408B-979C-0CE4B98CE2F9}" presName="node" presStyleLbl="node1" presStyleIdx="1" presStyleCnt="4" custLinFactNeighborX="2205" custLinFactNeighborY="48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838345-D3B5-4898-A01E-69ECBD89CA40}" type="pres">
      <dgm:prSet presAssocID="{6FD4D84F-CEBB-4410-83AA-9B1837D22E25}" presName="sibTrans" presStyleCnt="0"/>
      <dgm:spPr/>
      <dgm:t>
        <a:bodyPr/>
        <a:lstStyle/>
        <a:p>
          <a:endParaRPr lang="es-MX"/>
        </a:p>
      </dgm:t>
    </dgm:pt>
    <dgm:pt modelId="{B1BF0237-C1C1-449C-9879-D0AE83176483}" type="pres">
      <dgm:prSet presAssocID="{3645C14A-6A3E-49F2-819E-137D748A73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436967-DD6F-4D68-B7A4-2886932E8701}" type="pres">
      <dgm:prSet presAssocID="{630F0A34-483B-4BA1-AC9E-9C36DC4C87CC}" presName="sibTrans" presStyleCnt="0"/>
      <dgm:spPr/>
      <dgm:t>
        <a:bodyPr/>
        <a:lstStyle/>
        <a:p>
          <a:endParaRPr lang="es-MX"/>
        </a:p>
      </dgm:t>
    </dgm:pt>
    <dgm:pt modelId="{BE8B101D-7D83-403A-9A0D-3753D78AB0F9}" type="pres">
      <dgm:prSet presAssocID="{B44B5E78-9E81-45A9-BBD0-72B7A1DBAB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81760C3-BB06-4DA5-8F45-5F570B9A229A}" type="presOf" srcId="{48D3B193-B6F6-4A20-9A4D-49D30020D255}" destId="{25ED2C30-0DC7-423C-83CD-DC961134764B}" srcOrd="0" destOrd="0" presId="urn:microsoft.com/office/officeart/2005/8/layout/default"/>
    <dgm:cxn modelId="{00ECEF5C-4ACE-4E89-9B8D-316C6A92DAAF}" type="presOf" srcId="{3645C14A-6A3E-49F2-819E-137D748A73E2}" destId="{B1BF0237-C1C1-449C-9879-D0AE83176483}" srcOrd="0" destOrd="0" presId="urn:microsoft.com/office/officeart/2005/8/layout/default"/>
    <dgm:cxn modelId="{8B0D57D9-FD1B-455D-8972-D3EF68501FBB}" type="presOf" srcId="{4E982201-2C02-4D23-B38B-453312BF7181}" destId="{EB294539-0A20-4DAD-985D-0A63F3B41D72}" srcOrd="0" destOrd="0" presId="urn:microsoft.com/office/officeart/2005/8/layout/default"/>
    <dgm:cxn modelId="{5E5E74E1-2FF3-4E54-93CA-9AC01CD355A1}" type="presOf" srcId="{4347AE4C-D66F-408B-979C-0CE4B98CE2F9}" destId="{E21D5BFA-B420-4EBE-949D-19C0409A0094}" srcOrd="0" destOrd="0" presId="urn:microsoft.com/office/officeart/2005/8/layout/default"/>
    <dgm:cxn modelId="{D3A1CF76-3B78-4E7B-9F75-C847C0515679}" srcId="{4E982201-2C02-4D23-B38B-453312BF7181}" destId="{4347AE4C-D66F-408B-979C-0CE4B98CE2F9}" srcOrd="1" destOrd="0" parTransId="{12699E09-E33A-4059-B769-D957AEC58ABA}" sibTransId="{6FD4D84F-CEBB-4410-83AA-9B1837D22E25}"/>
    <dgm:cxn modelId="{A5DE6BAD-9BEA-4C5D-92AD-F4F21D3F21DE}" srcId="{4E982201-2C02-4D23-B38B-453312BF7181}" destId="{3645C14A-6A3E-49F2-819E-137D748A73E2}" srcOrd="2" destOrd="0" parTransId="{B1356AE1-63A4-4536-A767-E98BBB8E2650}" sibTransId="{630F0A34-483B-4BA1-AC9E-9C36DC4C87CC}"/>
    <dgm:cxn modelId="{D9662D1C-8CA0-4527-A437-17293C987A92}" srcId="{4E982201-2C02-4D23-B38B-453312BF7181}" destId="{B44B5E78-9E81-45A9-BBD0-72B7A1DBAB83}" srcOrd="3" destOrd="0" parTransId="{6A709687-7C86-4BAD-9A48-78279607A4F3}" sibTransId="{104B5EE8-9E10-4E9B-ACB9-6204A4DDAE35}"/>
    <dgm:cxn modelId="{57EFFBB3-5A72-4EAD-907F-2B7DADCF9C84}" srcId="{4E982201-2C02-4D23-B38B-453312BF7181}" destId="{48D3B193-B6F6-4A20-9A4D-49D30020D255}" srcOrd="0" destOrd="0" parTransId="{E46ABB31-A5D9-4539-A8F3-44768C158A5F}" sibTransId="{1F19783D-DCC4-448F-94C8-0A6937D4A98F}"/>
    <dgm:cxn modelId="{7ECD8A3E-9635-4203-B052-549CBE9A184D}" type="presOf" srcId="{B44B5E78-9E81-45A9-BBD0-72B7A1DBAB83}" destId="{BE8B101D-7D83-403A-9A0D-3753D78AB0F9}" srcOrd="0" destOrd="0" presId="urn:microsoft.com/office/officeart/2005/8/layout/default"/>
    <dgm:cxn modelId="{E5368C94-28AE-4E03-B3BD-05256305EC5D}" type="presParOf" srcId="{EB294539-0A20-4DAD-985D-0A63F3B41D72}" destId="{25ED2C30-0DC7-423C-83CD-DC961134764B}" srcOrd="0" destOrd="0" presId="urn:microsoft.com/office/officeart/2005/8/layout/default"/>
    <dgm:cxn modelId="{16D43BE7-C393-42F6-9CBA-515A250A0BE2}" type="presParOf" srcId="{EB294539-0A20-4DAD-985D-0A63F3B41D72}" destId="{7A644F4A-4996-49F0-A236-718ABE12F1B7}" srcOrd="1" destOrd="0" presId="urn:microsoft.com/office/officeart/2005/8/layout/default"/>
    <dgm:cxn modelId="{B384ABBE-DC1F-4F2F-8265-2A090757C7B3}" type="presParOf" srcId="{EB294539-0A20-4DAD-985D-0A63F3B41D72}" destId="{E21D5BFA-B420-4EBE-949D-19C0409A0094}" srcOrd="2" destOrd="0" presId="urn:microsoft.com/office/officeart/2005/8/layout/default"/>
    <dgm:cxn modelId="{AA22D401-5594-4945-982A-FE092937A2BE}" type="presParOf" srcId="{EB294539-0A20-4DAD-985D-0A63F3B41D72}" destId="{4B838345-D3B5-4898-A01E-69ECBD89CA40}" srcOrd="3" destOrd="0" presId="urn:microsoft.com/office/officeart/2005/8/layout/default"/>
    <dgm:cxn modelId="{0736B56C-7FBF-45EE-8842-15F3D1796CC9}" type="presParOf" srcId="{EB294539-0A20-4DAD-985D-0A63F3B41D72}" destId="{B1BF0237-C1C1-449C-9879-D0AE83176483}" srcOrd="4" destOrd="0" presId="urn:microsoft.com/office/officeart/2005/8/layout/default"/>
    <dgm:cxn modelId="{78B8B76F-021A-477A-BC0A-E20B412A7FD3}" type="presParOf" srcId="{EB294539-0A20-4DAD-985D-0A63F3B41D72}" destId="{64436967-DD6F-4D68-B7A4-2886932E8701}" srcOrd="5" destOrd="0" presId="urn:microsoft.com/office/officeart/2005/8/layout/default"/>
    <dgm:cxn modelId="{61BAD0BB-3560-4D42-B47F-252FD4653726}" type="presParOf" srcId="{EB294539-0A20-4DAD-985D-0A63F3B41D72}" destId="{BE8B101D-7D83-403A-9A0D-3753D78AB0F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00A7F-322A-4680-9E2C-9C5013DFBE97}" type="datetimeFigureOut">
              <a:rPr lang="es-MX" smtClean="0"/>
              <a:t>31/03/2016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EF33-BB8C-483C-91D7-C118F8950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72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1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s_bnr_s_tx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50030" y="465480"/>
            <a:ext cx="135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E6C4F"/>
                </a:solidFill>
              </a:rPr>
              <a:t>ESTADOS</a:t>
            </a:r>
            <a:endParaRPr lang="en-US" sz="1200" dirty="0">
              <a:solidFill>
                <a:srgbClr val="0E6C4F"/>
              </a:solidFill>
            </a:endParaRPr>
          </a:p>
        </p:txBody>
      </p:sp>
      <p:pic>
        <p:nvPicPr>
          <p:cNvPr id="5" name="Picture 4" descr="logo_ifai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86" y="475816"/>
            <a:ext cx="419345" cy="24584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778309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pic>
        <p:nvPicPr>
          <p:cNvPr id="8" name="Picture 7" descr="ur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76" y="431852"/>
            <a:ext cx="481187" cy="36042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441910" y="378531"/>
            <a:ext cx="33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10E6B"/>
                </a:solidFill>
              </a:rPr>
              <a:t>+</a:t>
            </a:r>
            <a:endParaRPr lang="en-US" sz="2000" dirty="0">
              <a:solidFill>
                <a:srgbClr val="610E6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89486" y="812021"/>
            <a:ext cx="189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10E6B"/>
                </a:solidFill>
              </a:rPr>
              <a:t>#</a:t>
            </a:r>
            <a:r>
              <a:rPr lang="en-US" i="1" dirty="0" err="1" smtClean="0">
                <a:solidFill>
                  <a:srgbClr val="610E6B"/>
                </a:solidFill>
              </a:rPr>
              <a:t>CoCreaciónLocal</a:t>
            </a:r>
            <a:endParaRPr lang="en-US" b="1" i="1" dirty="0">
              <a:solidFill>
                <a:srgbClr val="610E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8632" y="1123470"/>
            <a:ext cx="1668455" cy="53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E6C4F"/>
                </a:solidFill>
              </a:rPr>
              <a:t>ESTADOS</a:t>
            </a:r>
            <a:endParaRPr lang="en-US" sz="2800" dirty="0">
              <a:solidFill>
                <a:srgbClr val="0E6C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695" y="2559935"/>
            <a:ext cx="208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E7152"/>
                </a:solidFill>
              </a:rPr>
              <a:t>#</a:t>
            </a:r>
            <a:r>
              <a:rPr lang="en-US" sz="2000" i="1" dirty="0" err="1" smtClean="0">
                <a:solidFill>
                  <a:srgbClr val="0E7152"/>
                </a:solidFill>
              </a:rPr>
              <a:t>CoCreaciónLocal</a:t>
            </a:r>
            <a:endParaRPr lang="en-US" sz="2000" b="1" i="1" dirty="0">
              <a:solidFill>
                <a:srgbClr val="0E715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9790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610E6B"/>
                </a:solidFill>
              </a:rPr>
              <a:t>+</a:t>
            </a:r>
            <a:endParaRPr lang="en-US" sz="3500" dirty="0">
              <a:solidFill>
                <a:srgbClr val="610E6B"/>
              </a:solidFill>
            </a:endParaRPr>
          </a:p>
        </p:txBody>
      </p:sp>
      <p:pic>
        <p:nvPicPr>
          <p:cNvPr id="12" name="Picture 11" descr="logo_if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5" y="1208728"/>
            <a:ext cx="743972" cy="436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3947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610E6B"/>
                </a:solidFill>
              </a:rPr>
              <a:t>+</a:t>
            </a:r>
            <a:endParaRPr lang="en-US" sz="3500" dirty="0">
              <a:solidFill>
                <a:srgbClr val="610E6B"/>
              </a:solidFill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8" y="1119828"/>
            <a:ext cx="797862" cy="597626"/>
          </a:xfrm>
          <a:prstGeom prst="rect">
            <a:avLst/>
          </a:prstGeom>
        </p:spPr>
      </p:pic>
      <p:sp>
        <p:nvSpPr>
          <p:cNvPr id="14" name="3 Título"/>
          <p:cNvSpPr txBox="1">
            <a:spLocks/>
          </p:cNvSpPr>
          <p:nvPr/>
        </p:nvSpPr>
        <p:spPr>
          <a:xfrm>
            <a:off x="708339" y="4134118"/>
            <a:ext cx="4117126" cy="1880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MX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</a:p>
          <a:p>
            <a:r>
              <a:rPr lang="es-MX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Abierto</a:t>
            </a:r>
            <a:endParaRPr lang="es-MX" sz="4000" dirty="0" smtClean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218863" y="1913604"/>
            <a:ext cx="2839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E7152"/>
                </a:solidFill>
              </a:rPr>
              <a:t>GOBIERNO ABIERTO</a:t>
            </a:r>
          </a:p>
          <a:p>
            <a:pPr algn="ctr"/>
            <a:r>
              <a:rPr lang="en-US" sz="1600" b="1" dirty="0" smtClean="0">
                <a:solidFill>
                  <a:srgbClr val="0E7152"/>
                </a:solidFill>
              </a:rPr>
              <a:t>CO CREACIÓN DESDE LO LOCAL</a:t>
            </a:r>
            <a:endParaRPr lang="en-US" sz="1600" b="1" dirty="0">
              <a:solidFill>
                <a:srgbClr val="0E7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77836" y="1984867"/>
            <a:ext cx="1781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endParaRPr lang="en-US" sz="2800" b="1" dirty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3"/>
          <p:cNvSpPr/>
          <p:nvPr/>
        </p:nvSpPr>
        <p:spPr>
          <a:xfrm>
            <a:off x="348898" y="1339040"/>
            <a:ext cx="5859459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b="1" dirty="0">
                <a:solidFill>
                  <a:srgbClr val="610E6B"/>
                </a:solidFill>
                <a:latin typeface="Helvetica" panose="020B0604020202030204" pitchFamily="34" charset="0"/>
              </a:rPr>
              <a:t>Prevención de Bacteria BBW </a:t>
            </a:r>
            <a:r>
              <a:rPr lang="es-MX" sz="1600" b="1" dirty="0" smtClean="0">
                <a:solidFill>
                  <a:srgbClr val="610E6B"/>
                </a:solidFill>
                <a:latin typeface="Helvetica" panose="020B0604020202030204" pitchFamily="34" charset="0"/>
              </a:rPr>
              <a:t>WB</a:t>
            </a:r>
            <a:r>
              <a:rPr lang="es-MX" sz="1600" b="1" dirty="0">
                <a:solidFill>
                  <a:srgbClr val="610E6B"/>
                </a:solidFill>
                <a:latin typeface="Helvetica" panose="020B0604020202030204" pitchFamily="34" charset="0"/>
              </a:rPr>
              <a:t>, UNICEF / Uganda</a:t>
            </a:r>
          </a:p>
        </p:txBody>
      </p:sp>
      <p:sp>
        <p:nvSpPr>
          <p:cNvPr id="14" name="Rectángulo 4"/>
          <p:cNvSpPr/>
          <p:nvPr/>
        </p:nvSpPr>
        <p:spPr>
          <a:xfrm>
            <a:off x="2171700" y="2382623"/>
            <a:ext cx="64922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rPr>
              <a:t>En un país con escaso acceso a Internet, la participación ciudadana ayudó a prevenir la propagación de la bacteria BBW que afectaba los cultivos de plátano</a:t>
            </a:r>
          </a:p>
        </p:txBody>
      </p:sp>
      <p:sp>
        <p:nvSpPr>
          <p:cNvPr id="15" name="6 Rectángulo"/>
          <p:cNvSpPr/>
          <p:nvPr/>
        </p:nvSpPr>
        <p:spPr>
          <a:xfrm>
            <a:off x="348898" y="3196216"/>
            <a:ext cx="1674188" cy="48605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PROBLEMAS, DEMANDAS O NECESIDADES PÚBLICAS</a:t>
            </a:r>
            <a:endParaRPr lang="es-ES" sz="82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48898" y="4127608"/>
            <a:ext cx="1674188" cy="48605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 SOLUCIONES COMPARTIDAS</a:t>
            </a:r>
            <a:endParaRPr lang="es-ES" sz="82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4 Rectángulo"/>
          <p:cNvSpPr/>
          <p:nvPr/>
        </p:nvSpPr>
        <p:spPr>
          <a:xfrm>
            <a:off x="348898" y="5135720"/>
            <a:ext cx="1674188" cy="48605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CONOCIMIENTO PÚBLICO</a:t>
            </a:r>
            <a:endParaRPr lang="es-ES" sz="82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6 Rectángulo"/>
          <p:cNvSpPr/>
          <p:nvPr/>
        </p:nvSpPr>
        <p:spPr>
          <a:xfrm>
            <a:off x="348898" y="6005841"/>
            <a:ext cx="1674188" cy="48605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ESTRATÉGICO DEL CONOCIMIENTO</a:t>
            </a:r>
            <a:endParaRPr lang="es-ES" sz="82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0"/>
          <p:cNvSpPr/>
          <p:nvPr/>
        </p:nvSpPr>
        <p:spPr>
          <a:xfrm>
            <a:off x="2160270" y="3085232"/>
            <a:ext cx="649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 BBW tenía el potencial de terminar con los cultivos de plátano en Uganda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 año. Este problema tomaba relevancia en un país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de la población consume plátanos diariamente.</a:t>
            </a:r>
          </a:p>
        </p:txBody>
      </p:sp>
      <p:sp>
        <p:nvSpPr>
          <p:cNvPr id="20" name="Rectángulo 11"/>
          <p:cNvSpPr/>
          <p:nvPr/>
        </p:nvSpPr>
        <p:spPr>
          <a:xfrm>
            <a:off x="2171700" y="4037016"/>
            <a:ext cx="649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 propuso </a:t>
            </a:r>
            <a:r>
              <a:rPr lang="es-MX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un sistema de comunicación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(vía telefonía celular) generado por UNICEF y el apoyo de la ciudadanía </a:t>
            </a:r>
            <a:r>
              <a:rPr lang="es-MX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detener la propagación de la bacteria.</a:t>
            </a:r>
            <a:endParaRPr lang="es-ES" sz="14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19"/>
          <p:cNvSpPr/>
          <p:nvPr/>
        </p:nvSpPr>
        <p:spPr>
          <a:xfrm>
            <a:off x="2171700" y="4991704"/>
            <a:ext cx="6492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del sistema “U-Report” se pidió a los usuarios de Uganda que </a:t>
            </a:r>
            <a:r>
              <a:rPr lang="es-MX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reportaran si conocían de alguna granja cercana a ellos donde se había identificado la bacteria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19"/>
          <p:cNvSpPr/>
          <p:nvPr/>
        </p:nvSpPr>
        <p:spPr>
          <a:xfrm>
            <a:off x="2171700" y="5980652"/>
            <a:ext cx="6492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Posteriormente, con el uso del mismo sistema de comunicación, se les informó </a:t>
            </a:r>
            <a:r>
              <a:rPr lang="es-MX" sz="1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</a:t>
            </a:r>
            <a:r>
              <a:rPr lang="es-MX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 la propagación.</a:t>
            </a:r>
            <a:endParaRPr lang="es-ES" sz="14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26" y="2004135"/>
            <a:ext cx="1077460" cy="807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7" y="1880769"/>
            <a:ext cx="549975" cy="498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5" y="2406145"/>
            <a:ext cx="524341" cy="524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tángulo 3"/>
          <p:cNvSpPr/>
          <p:nvPr/>
        </p:nvSpPr>
        <p:spPr>
          <a:xfrm>
            <a:off x="367077" y="532758"/>
            <a:ext cx="5859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rgbClr val="610E6B"/>
                </a:solidFill>
                <a:latin typeface="Helvetica" panose="020B0604020202030204" pitchFamily="34" charset="0"/>
              </a:rPr>
              <a:t>PODER EJECUTIVO</a:t>
            </a:r>
            <a:endParaRPr lang="es-MX" sz="1600" b="1" dirty="0">
              <a:solidFill>
                <a:srgbClr val="610E6B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3"/>
          <p:cNvPicPr>
            <a:picLocks noChangeAspect="1"/>
          </p:cNvPicPr>
          <p:nvPr/>
        </p:nvPicPr>
        <p:blipFill rotWithShape="1">
          <a:blip r:embed="rId2"/>
          <a:srcRect l="19120" t="12595" r="20930" b="6912"/>
          <a:stretch/>
        </p:blipFill>
        <p:spPr>
          <a:xfrm>
            <a:off x="1579420" y="1900270"/>
            <a:ext cx="5850083" cy="44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2599198" y="1694115"/>
            <a:ext cx="6768752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b="1" i="1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s-MX" sz="1600" b="1" i="1" dirty="0" err="1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Petitions</a:t>
            </a:r>
            <a:r>
              <a:rPr lang="es-MX" sz="1600" b="1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Reino Unido </a:t>
            </a:r>
            <a:endParaRPr lang="es-MX" sz="1600" b="1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9" y="925207"/>
            <a:ext cx="1615832" cy="1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67543" y="2317377"/>
            <a:ext cx="1889305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PROBLEMAS, DEMANDAS O NECESIDADES PÚBLICAS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7542" y="3284984"/>
            <a:ext cx="1872211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 SOLUCIONES COMPARTIDAS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4 Rectángulo"/>
          <p:cNvSpPr/>
          <p:nvPr/>
        </p:nvSpPr>
        <p:spPr>
          <a:xfrm>
            <a:off x="467542" y="4224030"/>
            <a:ext cx="1889306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CONOCIMIENTO PÚBLICO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84851" y="5128280"/>
            <a:ext cx="1871997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ESTRATÉGICO DEL CONOCIMIENTO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67542" y="6021288"/>
            <a:ext cx="1889306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IMPACTO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55776" y="2276872"/>
            <a:ext cx="6172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niveles de confianza 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participación ciudadana en el Parlamento se han mantenido a la baja (mal uso de recursos y la acción parlamentaria no se relacionan con sus necesidades).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555776" y="3337828"/>
            <a:ext cx="60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la plataforma en línea </a:t>
            </a:r>
            <a:r>
              <a:rPr lang="es-MX" sz="1400" i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s-MX" sz="1400" i="1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Petitions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que la sociedad 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postule y vote propuestas para su debate en el Parlamento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555776" y="4233427"/>
            <a:ext cx="6172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ejemplo información relacionada con el 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 de </a:t>
            </a:r>
            <a:r>
              <a:rPr lang="es-MX" sz="1400" u="sng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Hillsborough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donde murieron 96 aficionados al fútbol, y hacer obligatoria la 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financiera 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escuelas; entre otros.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603194" y="5179435"/>
            <a:ext cx="602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debate parlamentario de las peticiones ciudadanas ha permitido introducir y </a:t>
            </a:r>
            <a:r>
              <a:rPr lang="es-MX" sz="1400" u="sng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información oficial sobre temas de interés público</a:t>
            </a:r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ángulo 3"/>
          <p:cNvSpPr/>
          <p:nvPr/>
        </p:nvSpPr>
        <p:spPr>
          <a:xfrm>
            <a:off x="404319" y="373854"/>
            <a:ext cx="5859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rgbClr val="610E6B"/>
                </a:solidFill>
                <a:latin typeface="Helvetica" panose="020B0604020202030204" pitchFamily="34" charset="0"/>
              </a:rPr>
              <a:t>PODER LEGISLATIVO</a:t>
            </a:r>
            <a:endParaRPr lang="es-MX" sz="1600" b="1" dirty="0">
              <a:solidFill>
                <a:srgbClr val="610E6B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3" y="1567991"/>
            <a:ext cx="4064294" cy="490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43" y="1567991"/>
            <a:ext cx="2933380" cy="490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4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8104"/>
            <a:ext cx="30765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76801" y="2436019"/>
            <a:ext cx="223225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PROBLEMAS, DEMANDAS O NECESIDADES PÚBLICAS</a:t>
            </a:r>
            <a:endParaRPr lang="es-ES" sz="1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179512" y="3253684"/>
            <a:ext cx="223225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 SOLUCIONES COMPARTIDAS</a:t>
            </a:r>
            <a:endParaRPr lang="es-ES" sz="1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4 Rectángulo"/>
          <p:cNvSpPr/>
          <p:nvPr/>
        </p:nvSpPr>
        <p:spPr>
          <a:xfrm>
            <a:off x="179512" y="4133995"/>
            <a:ext cx="223225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CONOCIMIENTO PÚBLICO</a:t>
            </a:r>
            <a:endParaRPr lang="es-ES" sz="1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79512" y="5070964"/>
            <a:ext cx="223225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ESTRATÉGICO DEL CONOCIMIENTO</a:t>
            </a:r>
            <a:endParaRPr lang="es-ES" sz="1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60702" y="5978532"/>
            <a:ext cx="223225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IMPACTO</a:t>
            </a:r>
            <a:endParaRPr lang="es-ES" sz="1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27784" y="254208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percepción generalizada 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América Latina de que los 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Judiciales son ineficientes y corruptos.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612350" y="3253067"/>
            <a:ext cx="6136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Monitorear al sistema de justicia a partir de la 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</a:t>
            </a:r>
            <a:r>
              <a:rPr lang="es-MX" sz="1400" u="sng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Comités </a:t>
            </a:r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Auditoría 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 los que 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 universitarios auditaron a 60 jueces 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sistematizar los criterios jurídicos de sus fallos.</a:t>
            </a:r>
            <a:endParaRPr lang="es-MX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571653" y="4088699"/>
            <a:ext cx="6176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fallos de los jueces son recopilados durante un 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y </a:t>
            </a:r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publican 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“</a:t>
            </a:r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Cuadernos Personales de Decisiones Jurisdiccionales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tal que se puedan  </a:t>
            </a:r>
            <a:r>
              <a:rPr lang="es-MX" sz="1400" u="sng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mostrar las líneas de pensamiento de los 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magistrados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612350" y="4917947"/>
            <a:ext cx="613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estudiantes voluntarios </a:t>
            </a:r>
            <a:r>
              <a:rPr lang="es-MX" sz="1400" u="sng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analizan l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MX" sz="1400" u="sng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sentencias, descubren la línea de pensamiento jurisdiccional del juez </a:t>
            </a:r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luego de aplicar encuestas tanto en jueces como usuarios, miden qué tanto la Justicia </a:t>
            </a:r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 a </a:t>
            </a:r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ciudadanos más vulnerables un verdadero acceso a la justicia material. </a:t>
            </a:r>
            <a:endParaRPr lang="es-MX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627784" y="5945351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predictibilidad de los fallos y la debida motivación de éstos han fomentado una </a:t>
            </a:r>
            <a:r>
              <a:rPr lang="es-MX" sz="1400" u="sng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en la promoción de una cultura transparencia en el Sistema Judicial peruano</a:t>
            </a:r>
            <a:r>
              <a:rPr lang="es-MX" sz="1400" u="sng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u="sng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420965" y="1672690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Auditorías Sociales / Perú</a:t>
            </a:r>
            <a:endParaRPr lang="es-MX" sz="1600" b="1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3"/>
          <p:cNvSpPr/>
          <p:nvPr/>
        </p:nvSpPr>
        <p:spPr>
          <a:xfrm>
            <a:off x="404318" y="543131"/>
            <a:ext cx="5859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solidFill>
                  <a:srgbClr val="610E6B"/>
                </a:solidFill>
                <a:latin typeface="Helvetica" panose="020B0604020202030204" pitchFamily="34" charset="0"/>
              </a:rPr>
              <a:t>PODER JUDICIAL</a:t>
            </a:r>
            <a:endParaRPr lang="es-MX" sz="1600" b="1" dirty="0">
              <a:solidFill>
                <a:srgbClr val="610E6B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 bwMode="auto">
          <a:xfrm>
            <a:off x="658031" y="1610685"/>
            <a:ext cx="7823588" cy="51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1765" y="1885124"/>
            <a:ext cx="749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118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dirty="0">
                <a:solidFill>
                  <a:srgbClr val="118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de las entidades </a:t>
            </a:r>
            <a:r>
              <a:rPr lang="es-MX" dirty="0" smtClean="0">
                <a:solidFill>
                  <a:srgbClr val="118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federativas</a:t>
            </a:r>
          </a:p>
          <a:p>
            <a:pPr algn="ctr"/>
            <a:r>
              <a:rPr lang="es-MX" dirty="0" smtClean="0">
                <a:solidFill>
                  <a:srgbClr val="118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 </a:t>
            </a:r>
            <a:r>
              <a:rPr lang="es-MX" dirty="0">
                <a:solidFill>
                  <a:srgbClr val="118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Estado Abierto</a:t>
            </a:r>
          </a:p>
          <a:p>
            <a:pPr algn="ctr"/>
            <a:endParaRPr lang="en-US" dirty="0">
              <a:solidFill>
                <a:srgbClr val="1181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73226" y="1472684"/>
            <a:ext cx="79965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estados deberán diseñar e implementar políticas públicas de apertura que contribuyan a lograr un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abierto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políticas de gobierno abierto en los gobiernos locales deben dirigirse hacia la atención de las demandas más sentidas de la sociedad.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Replicar las buenas prácticas que la herramienta AGA ha brindado en la experiencia Federal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pero,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quedarse ahí.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Aprovechar los conocimientos, metodologías, mecanismos de coordinación incluso herramientas tecnológicas de AGA para promover el modelo de gobierno abierto adaptado a las realidades locales.</a:t>
            </a:r>
          </a:p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8632" y="1123470"/>
            <a:ext cx="1668455" cy="53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E6C4F"/>
                </a:solidFill>
              </a:rPr>
              <a:t>ESTADOS</a:t>
            </a:r>
            <a:endParaRPr lang="en-US" sz="2800" dirty="0">
              <a:solidFill>
                <a:srgbClr val="0E6C4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863" y="1913604"/>
            <a:ext cx="2839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E7152"/>
                </a:solidFill>
              </a:rPr>
              <a:t>GOBIERNO ABIERTO</a:t>
            </a:r>
          </a:p>
          <a:p>
            <a:pPr algn="ctr"/>
            <a:r>
              <a:rPr lang="en-US" sz="1600" b="1" dirty="0" smtClean="0">
                <a:solidFill>
                  <a:srgbClr val="0E7152"/>
                </a:solidFill>
              </a:rPr>
              <a:t>CO CREACIÓN DESDE LO LOCAL</a:t>
            </a:r>
            <a:endParaRPr lang="en-US" sz="1600" b="1" dirty="0">
              <a:solidFill>
                <a:srgbClr val="0E715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695" y="2559935"/>
            <a:ext cx="208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E7152"/>
                </a:solidFill>
              </a:rPr>
              <a:t>#</a:t>
            </a:r>
            <a:r>
              <a:rPr lang="en-US" sz="2000" i="1" dirty="0" err="1" smtClean="0">
                <a:solidFill>
                  <a:srgbClr val="0E7152"/>
                </a:solidFill>
              </a:rPr>
              <a:t>CoCreaciónLocal</a:t>
            </a:r>
            <a:endParaRPr lang="en-US" sz="2000" b="1" i="1" dirty="0">
              <a:solidFill>
                <a:srgbClr val="0E715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9790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610E6B"/>
                </a:solidFill>
              </a:rPr>
              <a:t>+</a:t>
            </a:r>
            <a:endParaRPr lang="en-US" sz="3500" dirty="0">
              <a:solidFill>
                <a:srgbClr val="610E6B"/>
              </a:solidFill>
            </a:endParaRPr>
          </a:p>
        </p:txBody>
      </p:sp>
      <p:pic>
        <p:nvPicPr>
          <p:cNvPr id="12" name="Picture 11" descr="logo_if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95" y="1208728"/>
            <a:ext cx="743972" cy="436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13947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610E6B"/>
                </a:solidFill>
              </a:rPr>
              <a:t>+</a:t>
            </a:r>
            <a:endParaRPr lang="en-US" sz="3500" dirty="0">
              <a:solidFill>
                <a:srgbClr val="610E6B"/>
              </a:solidFill>
            </a:endParaRPr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8" y="1119828"/>
            <a:ext cx="797862" cy="5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Título"/>
          <p:cNvSpPr txBox="1">
            <a:spLocks/>
          </p:cNvSpPr>
          <p:nvPr/>
        </p:nvSpPr>
        <p:spPr>
          <a:xfrm>
            <a:off x="540878" y="1403057"/>
            <a:ext cx="8005246" cy="5091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MX" sz="2000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  <a:p>
            <a:endParaRPr lang="es-MX" sz="2000" dirty="0" smtClean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concepto…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no es?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 Inteligente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Política Pública</a:t>
            </a:r>
          </a:p>
          <a:p>
            <a:pPr lvl="1"/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Ejecutivo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Legislativo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Judicial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rol de las entidades federativas frente al Estado Abierto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MX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99000" y="1940460"/>
            <a:ext cx="353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</a:t>
            </a:r>
            <a:endParaRPr lang="en-US" sz="3200" b="1" dirty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Título"/>
          <p:cNvSpPr txBox="1">
            <a:spLocks/>
          </p:cNvSpPr>
          <p:nvPr/>
        </p:nvSpPr>
        <p:spPr>
          <a:xfrm>
            <a:off x="764704" y="1055077"/>
            <a:ext cx="7614592" cy="5310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concepto…</a:t>
            </a:r>
          </a:p>
          <a:p>
            <a:pPr algn="just"/>
            <a:endParaRPr lang="es-MX" sz="2400" dirty="0" smtClean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</a:t>
            </a:r>
            <a:r>
              <a:rPr lang="es-MX" sz="2400" dirty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Abierto </a:t>
            </a:r>
            <a:r>
              <a:rPr lang="es-MX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modelo de gestión que incorpora principios, políticas o acciones de transparencia, acceso a la información, rendición de cuentas, participación ciudadana y </a:t>
            </a:r>
            <a:r>
              <a:rPr lang="es-MX" sz="24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MX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-creación gubernamental, apoyados en las TIC y orientadas a lograr niveles de apertura y colaboración que permitan generar beneficios colectivos.</a:t>
            </a:r>
          </a:p>
          <a:p>
            <a:pPr algn="just"/>
            <a:endParaRPr lang="es-MX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Abierto </a:t>
            </a:r>
            <a:r>
              <a:rPr lang="es-MX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instancias que conviven dentro del aparato estatal, incluyendo entes públicos, empresas, organizaciones, y sociedad que en lo general trabajan para una gobernanza abierta.</a:t>
            </a:r>
          </a:p>
          <a:p>
            <a:pPr algn="just"/>
            <a:endParaRPr lang="es-MX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198" y="3145030"/>
            <a:ext cx="8381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 puede aplicar un modelo de Gobierno Abierto?</a:t>
            </a:r>
          </a:p>
          <a:p>
            <a:pPr algn="just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Gobiernos municipales, estatales y federal; sindicatos; Poder Legislativo; Poder Judicial; Fideicomisos; Partidos Políticos; Órganos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Autónomos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pueden participar del Gobierno Abierto?</a:t>
            </a:r>
          </a:p>
          <a:p>
            <a:pPr algn="just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 públicas, empresas, organizaciones de la sociedad civil, instituciones académicas, ciudadanos en general, todas y todos.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298018" y="1422006"/>
            <a:ext cx="3282459" cy="671460"/>
          </a:xfrm>
          <a:prstGeom prst="rightArrow">
            <a:avLst/>
          </a:prstGeom>
          <a:gradFill>
            <a:gsLst>
              <a:gs pos="15000">
                <a:srgbClr val="8A68B5"/>
              </a:gs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Abierto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63813" y="1563559"/>
            <a:ext cx="4337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instituciones públicas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51539" y="532125"/>
            <a:ext cx="4079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Similitudes y </a:t>
            </a: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diferencias</a:t>
            </a:r>
            <a:endParaRPr lang="es-MX" sz="2400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80477" y="2292148"/>
            <a:ext cx="5205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cualquiera puede crear una iniciativa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298018" y="2187250"/>
            <a:ext cx="3331188" cy="6714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Abierto 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21529034"/>
              </p:ext>
            </p:extLst>
          </p:nvPr>
        </p:nvGraphicFramePr>
        <p:xfrm>
          <a:off x="445478" y="3188676"/>
          <a:ext cx="8311660" cy="364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813869" y="2677372"/>
            <a:ext cx="776244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s-MX" sz="1600" b="1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de Gobierno Abierto se integra por los siguientes COMPONENTES:</a:t>
            </a:r>
            <a:endParaRPr lang="es-MX" sz="1600" b="1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4095" y="887152"/>
            <a:ext cx="8639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</a:p>
          <a:p>
            <a:endParaRPr lang="es-MX" sz="1600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abstracción teórica del mundo real que tiene dos utilidades fundamentales:</a:t>
            </a:r>
          </a:p>
          <a:p>
            <a:pPr marL="342900" indent="-342900">
              <a:buAutoNum type="arabicPeriod"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la complejidad, permitiéndonos ver las características importantes que están detrás de un proceso.</a:t>
            </a:r>
          </a:p>
          <a:p>
            <a:pPr marL="342900" indent="-342900">
              <a:buAutoNum type="arabicPeriod"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predicciones concretas, sugiriendo qué información es más importante conseguir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65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2523" y="1851247"/>
            <a:ext cx="4432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4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Gobierno Abierto?</a:t>
            </a:r>
            <a:endParaRPr lang="en-US" sz="2400" b="1" dirty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s_bnr_s_t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1134" y="1984867"/>
            <a:ext cx="389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r>
              <a:rPr lang="en-US" sz="2400" b="1" dirty="0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E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Inteligente</a:t>
            </a:r>
            <a:endParaRPr lang="en-US" sz="2400" b="1" dirty="0">
              <a:solidFill>
                <a:srgbClr val="0E7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 Título"/>
          <p:cNvSpPr txBox="1">
            <a:spLocks/>
          </p:cNvSpPr>
          <p:nvPr/>
        </p:nvSpPr>
        <p:spPr>
          <a:xfrm>
            <a:off x="564524" y="806286"/>
            <a:ext cx="3096344" cy="4794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b="1" dirty="0" smtClean="0">
                <a:solidFill>
                  <a:srgbClr val="610E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Política Pública</a:t>
            </a:r>
            <a:endParaRPr lang="es-MX" sz="1600" b="1" dirty="0">
              <a:solidFill>
                <a:srgbClr val="610E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10338" y="3737473"/>
            <a:ext cx="1872208" cy="6480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Transparencia Inteligente</a:t>
            </a:r>
            <a:endParaRPr lang="es-ES" sz="1600" b="1" dirty="0"/>
          </a:p>
        </p:txBody>
      </p:sp>
      <p:sp>
        <p:nvSpPr>
          <p:cNvPr id="16" name="15 Rectángulo"/>
          <p:cNvSpPr/>
          <p:nvPr/>
        </p:nvSpPr>
        <p:spPr>
          <a:xfrm>
            <a:off x="3330317" y="2465502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PROBLEMAS, DEMANDAS O NECESIDADES PÚBLICAS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300190" y="3013232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POSIBILIDADES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300190" y="4525400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 SOLUCIONES COMPARTIDAS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311724" y="5037977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CONOCIMIENTO PÚBLICO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11560" y="4525400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ESTRATÉGICO DEL CONOCIMIENTO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11560" y="3013232"/>
            <a:ext cx="2232250" cy="6480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IMPACTO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55677" y="1694403"/>
            <a:ext cx="1440162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0E6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es-MX" sz="1100" b="1" dirty="0">
                <a:solidFill>
                  <a:srgbClr val="0E6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1100" b="1" dirty="0" smtClean="0">
                <a:solidFill>
                  <a:srgbClr val="0E6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ÚBLICO</a:t>
            </a:r>
            <a:endParaRPr lang="es-ES" sz="1100" b="1" dirty="0">
              <a:solidFill>
                <a:srgbClr val="0E6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707902" y="1692548"/>
            <a:ext cx="1440162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0E6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REPLICABILIDAD</a:t>
            </a:r>
            <a:endParaRPr lang="es-ES" sz="1100" b="1" dirty="0">
              <a:solidFill>
                <a:srgbClr val="0E6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31538" y="5918131"/>
            <a:ext cx="2484278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E6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SOCIALES</a:t>
            </a:r>
            <a:endParaRPr lang="es-ES" b="1" dirty="0">
              <a:solidFill>
                <a:srgbClr val="0E6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75856" y="5958432"/>
            <a:ext cx="2484278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E6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INTELIGENCIA COLECTIVA</a:t>
            </a:r>
            <a:endParaRPr lang="es-ES" b="1" dirty="0">
              <a:solidFill>
                <a:srgbClr val="0E6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174176" y="5902135"/>
            <a:ext cx="2484278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E6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endParaRPr lang="es-ES" b="1" dirty="0">
              <a:solidFill>
                <a:srgbClr val="0E6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080763" y="1663520"/>
            <a:ext cx="15076" cy="472661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5925076" y="1675790"/>
            <a:ext cx="0" cy="464268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1619672" y="2095915"/>
            <a:ext cx="1440162" cy="431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rgbClr val="0E6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s-ES" sz="1100" b="1" dirty="0">
              <a:solidFill>
                <a:srgbClr val="0E6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29 Conector angular"/>
          <p:cNvCxnSpPr>
            <a:stCxn id="16" idx="3"/>
            <a:endCxn id="17" idx="0"/>
          </p:cNvCxnSpPr>
          <p:nvPr/>
        </p:nvCxnSpPr>
        <p:spPr>
          <a:xfrm>
            <a:off x="5562567" y="2789538"/>
            <a:ext cx="1853748" cy="223694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17" idx="2"/>
            <a:endCxn id="18" idx="0"/>
          </p:cNvCxnSpPr>
          <p:nvPr/>
        </p:nvCxnSpPr>
        <p:spPr>
          <a:xfrm>
            <a:off x="7416315" y="3661304"/>
            <a:ext cx="0" cy="86409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18" idx="2"/>
            <a:endCxn id="19" idx="3"/>
          </p:cNvCxnSpPr>
          <p:nvPr/>
        </p:nvCxnSpPr>
        <p:spPr>
          <a:xfrm rot="5400000">
            <a:off x="6385875" y="4331572"/>
            <a:ext cx="188541" cy="1872341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19" idx="1"/>
            <a:endCxn id="20" idx="2"/>
          </p:cNvCxnSpPr>
          <p:nvPr/>
        </p:nvCxnSpPr>
        <p:spPr>
          <a:xfrm rot="10800000">
            <a:off x="1727686" y="5173473"/>
            <a:ext cx="1584039" cy="188541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20" idx="0"/>
            <a:endCxn id="21" idx="2"/>
          </p:cNvCxnSpPr>
          <p:nvPr/>
        </p:nvCxnSpPr>
        <p:spPr>
          <a:xfrm flipV="1">
            <a:off x="1727685" y="3661304"/>
            <a:ext cx="0" cy="86409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21" idx="1"/>
          </p:cNvCxnSpPr>
          <p:nvPr/>
        </p:nvCxnSpPr>
        <p:spPr>
          <a:xfrm rot="10800000" flipH="1">
            <a:off x="611560" y="2352544"/>
            <a:ext cx="1296144" cy="984724"/>
          </a:xfrm>
          <a:prstGeom prst="bentConnector3">
            <a:avLst>
              <a:gd name="adj1" fmla="val -1763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/>
          <p:nvPr/>
        </p:nvCxnSpPr>
        <p:spPr>
          <a:xfrm flipV="1">
            <a:off x="755576" y="1938234"/>
            <a:ext cx="972111" cy="414310"/>
          </a:xfrm>
          <a:prstGeom prst="bentConnector3">
            <a:avLst>
              <a:gd name="adj1" fmla="val -1735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endCxn id="23" idx="1"/>
          </p:cNvCxnSpPr>
          <p:nvPr/>
        </p:nvCxnSpPr>
        <p:spPr>
          <a:xfrm>
            <a:off x="2915816" y="1908398"/>
            <a:ext cx="792086" cy="1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>
            <a:stCxn id="29" idx="3"/>
            <a:endCxn id="16" idx="0"/>
          </p:cNvCxnSpPr>
          <p:nvPr/>
        </p:nvCxnSpPr>
        <p:spPr>
          <a:xfrm>
            <a:off x="3059834" y="2311766"/>
            <a:ext cx="1386608" cy="153736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Flecha derecha"/>
          <p:cNvSpPr/>
          <p:nvPr/>
        </p:nvSpPr>
        <p:spPr>
          <a:xfrm>
            <a:off x="2483768" y="2608281"/>
            <a:ext cx="792088" cy="3625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INICIO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228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935</Words>
  <Application>Microsoft Office PowerPoint</Application>
  <PresentationFormat>Presentación en pantalla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hp</cp:lastModifiedBy>
  <cp:revision>44</cp:revision>
  <dcterms:created xsi:type="dcterms:W3CDTF">2015-02-17T19:20:34Z</dcterms:created>
  <dcterms:modified xsi:type="dcterms:W3CDTF">2016-03-31T19:40:07Z</dcterms:modified>
</cp:coreProperties>
</file>